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0" r:id="rId3"/>
    <p:sldId id="257" r:id="rId4"/>
    <p:sldId id="258" r:id="rId5"/>
    <p:sldId id="259" r:id="rId6"/>
    <p:sldId id="261" r:id="rId7"/>
    <p:sldId id="269" r:id="rId8"/>
    <p:sldId id="262" r:id="rId9"/>
    <p:sldId id="263" r:id="rId10"/>
    <p:sldId id="264" r:id="rId11"/>
    <p:sldId id="265" r:id="rId12"/>
    <p:sldId id="266" r:id="rId13"/>
    <p:sldId id="268" r:id="rId14"/>
    <p:sldId id="270" r:id="rId15"/>
    <p:sldId id="267"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napVertSplitter="1" vertBarState="minimized" horzBarState="maximized">
    <p:restoredLeft sz="11100" autoAdjust="0"/>
    <p:restoredTop sz="94660"/>
  </p:normalViewPr>
  <p:slideViewPr>
    <p:cSldViewPr>
      <p:cViewPr>
        <p:scale>
          <a:sx n="50" d="100"/>
          <a:sy n="50" d="100"/>
        </p:scale>
        <p:origin x="-630" y="-102"/>
      </p:cViewPr>
      <p:guideLst>
        <p:guide orient="horz" pos="2160"/>
        <p:guide pos="2880"/>
      </p:guideLst>
    </p:cSldViewPr>
  </p:slideViewPr>
  <p:notesTextViewPr>
    <p:cViewPr>
      <p:scale>
        <a:sx n="1" d="1"/>
        <a:sy n="1" d="1"/>
      </p:scale>
      <p:origin x="0" y="0"/>
    </p:cViewPr>
  </p:notesTextViewPr>
  <p:sorterViewPr>
    <p:cViewPr>
      <p:scale>
        <a:sx n="100" d="100"/>
        <a:sy n="100" d="100"/>
      </p:scale>
      <p:origin x="0" y="366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21390AF-A1F2-4DBC-B466-3CCBE7469004}" type="datetimeFigureOut">
              <a:rPr lang="en-US" smtClean="0"/>
              <a:t>12/8/2011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8F82996-CDC3-434A-937D-225AEE8A23A2}" type="slidenum">
              <a:rPr lang="en-US" smtClean="0"/>
              <a:t>‹#›</a:t>
            </a:fld>
            <a:endParaRPr lang="en-US" dirty="0"/>
          </a:p>
        </p:txBody>
      </p:sp>
    </p:spTree>
    <p:extLst>
      <p:ext uri="{BB962C8B-B14F-4D97-AF65-F5344CB8AC3E}">
        <p14:creationId xmlns:p14="http://schemas.microsoft.com/office/powerpoint/2010/main" val="42107950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21390AF-A1F2-4DBC-B466-3CCBE7469004}" type="datetimeFigureOut">
              <a:rPr lang="en-US" smtClean="0"/>
              <a:t>12/8/2011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8F82996-CDC3-434A-937D-225AEE8A23A2}" type="slidenum">
              <a:rPr lang="en-US" smtClean="0"/>
              <a:t>‹#›</a:t>
            </a:fld>
            <a:endParaRPr lang="en-US" dirty="0"/>
          </a:p>
        </p:txBody>
      </p:sp>
    </p:spTree>
    <p:extLst>
      <p:ext uri="{BB962C8B-B14F-4D97-AF65-F5344CB8AC3E}">
        <p14:creationId xmlns:p14="http://schemas.microsoft.com/office/powerpoint/2010/main" val="31139903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21390AF-A1F2-4DBC-B466-3CCBE7469004}" type="datetimeFigureOut">
              <a:rPr lang="en-US" smtClean="0"/>
              <a:t>12/8/2011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8F82996-CDC3-434A-937D-225AEE8A23A2}" type="slidenum">
              <a:rPr lang="en-US" smtClean="0"/>
              <a:t>‹#›</a:t>
            </a:fld>
            <a:endParaRPr lang="en-US" dirty="0"/>
          </a:p>
        </p:txBody>
      </p:sp>
    </p:spTree>
    <p:extLst>
      <p:ext uri="{BB962C8B-B14F-4D97-AF65-F5344CB8AC3E}">
        <p14:creationId xmlns:p14="http://schemas.microsoft.com/office/powerpoint/2010/main" val="17077470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21390AF-A1F2-4DBC-B466-3CCBE7469004}" type="datetimeFigureOut">
              <a:rPr lang="en-US" smtClean="0"/>
              <a:t>12/8/2011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8F82996-CDC3-434A-937D-225AEE8A23A2}" type="slidenum">
              <a:rPr lang="en-US" smtClean="0"/>
              <a:t>‹#›</a:t>
            </a:fld>
            <a:endParaRPr lang="en-US" dirty="0"/>
          </a:p>
        </p:txBody>
      </p:sp>
    </p:spTree>
    <p:extLst>
      <p:ext uri="{BB962C8B-B14F-4D97-AF65-F5344CB8AC3E}">
        <p14:creationId xmlns:p14="http://schemas.microsoft.com/office/powerpoint/2010/main" val="3422832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21390AF-A1F2-4DBC-B466-3CCBE7469004}" type="datetimeFigureOut">
              <a:rPr lang="en-US" smtClean="0"/>
              <a:t>12/8/2011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8F82996-CDC3-434A-937D-225AEE8A23A2}" type="slidenum">
              <a:rPr lang="en-US" smtClean="0"/>
              <a:t>‹#›</a:t>
            </a:fld>
            <a:endParaRPr lang="en-US" dirty="0"/>
          </a:p>
        </p:txBody>
      </p:sp>
    </p:spTree>
    <p:extLst>
      <p:ext uri="{BB962C8B-B14F-4D97-AF65-F5344CB8AC3E}">
        <p14:creationId xmlns:p14="http://schemas.microsoft.com/office/powerpoint/2010/main" val="10557489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21390AF-A1F2-4DBC-B466-3CCBE7469004}" type="datetimeFigureOut">
              <a:rPr lang="en-US" smtClean="0"/>
              <a:t>12/8/2011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8F82996-CDC3-434A-937D-225AEE8A23A2}" type="slidenum">
              <a:rPr lang="en-US" smtClean="0"/>
              <a:t>‹#›</a:t>
            </a:fld>
            <a:endParaRPr lang="en-US" dirty="0"/>
          </a:p>
        </p:txBody>
      </p:sp>
    </p:spTree>
    <p:extLst>
      <p:ext uri="{BB962C8B-B14F-4D97-AF65-F5344CB8AC3E}">
        <p14:creationId xmlns:p14="http://schemas.microsoft.com/office/powerpoint/2010/main" val="11658597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21390AF-A1F2-4DBC-B466-3CCBE7469004}" type="datetimeFigureOut">
              <a:rPr lang="en-US" smtClean="0"/>
              <a:t>12/8/2011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F8F82996-CDC3-434A-937D-225AEE8A23A2}" type="slidenum">
              <a:rPr lang="en-US" smtClean="0"/>
              <a:t>‹#›</a:t>
            </a:fld>
            <a:endParaRPr lang="en-US" dirty="0"/>
          </a:p>
        </p:txBody>
      </p:sp>
    </p:spTree>
    <p:extLst>
      <p:ext uri="{BB962C8B-B14F-4D97-AF65-F5344CB8AC3E}">
        <p14:creationId xmlns:p14="http://schemas.microsoft.com/office/powerpoint/2010/main" val="637761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21390AF-A1F2-4DBC-B466-3CCBE7469004}" type="datetimeFigureOut">
              <a:rPr lang="en-US" smtClean="0"/>
              <a:t>12/8/2011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8F82996-CDC3-434A-937D-225AEE8A23A2}" type="slidenum">
              <a:rPr lang="en-US" smtClean="0"/>
              <a:t>‹#›</a:t>
            </a:fld>
            <a:endParaRPr lang="en-US" dirty="0"/>
          </a:p>
        </p:txBody>
      </p:sp>
    </p:spTree>
    <p:extLst>
      <p:ext uri="{BB962C8B-B14F-4D97-AF65-F5344CB8AC3E}">
        <p14:creationId xmlns:p14="http://schemas.microsoft.com/office/powerpoint/2010/main" val="31893214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1390AF-A1F2-4DBC-B466-3CCBE7469004}" type="datetimeFigureOut">
              <a:rPr lang="en-US" smtClean="0"/>
              <a:t>12/8/2011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F8F82996-CDC3-434A-937D-225AEE8A23A2}" type="slidenum">
              <a:rPr lang="en-US" smtClean="0"/>
              <a:t>‹#›</a:t>
            </a:fld>
            <a:endParaRPr lang="en-US" dirty="0"/>
          </a:p>
        </p:txBody>
      </p:sp>
    </p:spTree>
    <p:extLst>
      <p:ext uri="{BB962C8B-B14F-4D97-AF65-F5344CB8AC3E}">
        <p14:creationId xmlns:p14="http://schemas.microsoft.com/office/powerpoint/2010/main" val="39309471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21390AF-A1F2-4DBC-B466-3CCBE7469004}" type="datetimeFigureOut">
              <a:rPr lang="en-US" smtClean="0"/>
              <a:t>12/8/2011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8F82996-CDC3-434A-937D-225AEE8A23A2}" type="slidenum">
              <a:rPr lang="en-US" smtClean="0"/>
              <a:t>‹#›</a:t>
            </a:fld>
            <a:endParaRPr lang="en-US" dirty="0"/>
          </a:p>
        </p:txBody>
      </p:sp>
    </p:spTree>
    <p:extLst>
      <p:ext uri="{BB962C8B-B14F-4D97-AF65-F5344CB8AC3E}">
        <p14:creationId xmlns:p14="http://schemas.microsoft.com/office/powerpoint/2010/main" val="26090132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21390AF-A1F2-4DBC-B466-3CCBE7469004}" type="datetimeFigureOut">
              <a:rPr lang="en-US" smtClean="0"/>
              <a:t>12/8/2011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8F82996-CDC3-434A-937D-225AEE8A23A2}" type="slidenum">
              <a:rPr lang="en-US" smtClean="0"/>
              <a:t>‹#›</a:t>
            </a:fld>
            <a:endParaRPr lang="en-US" dirty="0"/>
          </a:p>
        </p:txBody>
      </p:sp>
    </p:spTree>
    <p:extLst>
      <p:ext uri="{BB962C8B-B14F-4D97-AF65-F5344CB8AC3E}">
        <p14:creationId xmlns:p14="http://schemas.microsoft.com/office/powerpoint/2010/main" val="24896134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1390AF-A1F2-4DBC-B466-3CCBE7469004}" type="datetimeFigureOut">
              <a:rPr lang="en-US" smtClean="0"/>
              <a:t>12/8/2011</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8F82996-CDC3-434A-937D-225AEE8A23A2}" type="slidenum">
              <a:rPr lang="en-US" smtClean="0"/>
              <a:t>‹#›</a:t>
            </a:fld>
            <a:endParaRPr lang="en-US" dirty="0"/>
          </a:p>
        </p:txBody>
      </p:sp>
    </p:spTree>
    <p:extLst>
      <p:ext uri="{BB962C8B-B14F-4D97-AF65-F5344CB8AC3E}">
        <p14:creationId xmlns:p14="http://schemas.microsoft.com/office/powerpoint/2010/main" val="26332539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wmf"/><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hyperlink" Target="http://www.coolplanet/" TargetMode="External"/><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8.xml"/><Relationship Id="rId4" Type="http://schemas.openxmlformats.org/officeDocument/2006/relationships/image" Target="../media/image10.wmf"/></Relationships>
</file>

<file path=ppt/slides/_rels/slide9.x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8354"/>
            <a:ext cx="8991600" cy="68863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p:nvPr>
        </p:nvSpPr>
        <p:spPr/>
        <p:txBody>
          <a:bodyPr>
            <a:normAutofit/>
          </a:bodyPr>
          <a:lstStyle/>
          <a:p>
            <a:r>
              <a:rPr lang="en-US" sz="3600" b="1" i="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COCOA</a:t>
            </a:r>
            <a:endParaRPr lang="en-US" sz="3600" i="1" dirty="0"/>
          </a:p>
        </p:txBody>
      </p:sp>
      <p:sp>
        <p:nvSpPr>
          <p:cNvPr id="3" name="Subtitle 2"/>
          <p:cNvSpPr>
            <a:spLocks noGrp="1"/>
          </p:cNvSpPr>
          <p:nvPr>
            <p:ph type="subTitle" idx="1"/>
          </p:nvPr>
        </p:nvSpPr>
        <p:spPr>
          <a:xfrm>
            <a:off x="1295400" y="4495800"/>
            <a:ext cx="6400800" cy="2217332"/>
          </a:xfrm>
        </p:spPr>
        <p:txBody>
          <a:bodyPr>
            <a:normAutofit/>
          </a:bodyPr>
          <a:lstStyle/>
          <a:p>
            <a:r>
              <a:rPr lang="en-US"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BY ROHAN AND AAGRATH  </a:t>
            </a:r>
            <a:endParaRPr lang="en-US" dirty="0"/>
          </a:p>
        </p:txBody>
      </p:sp>
    </p:spTree>
    <p:extLst>
      <p:ext uri="{BB962C8B-B14F-4D97-AF65-F5344CB8AC3E}">
        <p14:creationId xmlns:p14="http://schemas.microsoft.com/office/powerpoint/2010/main" val="1332217342"/>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forastero</a:t>
            </a:r>
            <a:endParaRPr lang="en-US" dirty="0"/>
          </a:p>
        </p:txBody>
      </p:sp>
      <p:sp>
        <p:nvSpPr>
          <p:cNvPr id="3" name="Content Placeholder 2"/>
          <p:cNvSpPr>
            <a:spLocks noGrp="1"/>
          </p:cNvSpPr>
          <p:nvPr>
            <p:ph sz="half" idx="1"/>
          </p:nvPr>
        </p:nvSpPr>
        <p:spPr/>
        <p:txBody>
          <a:bodyPr/>
          <a:lstStyle/>
          <a:p>
            <a:r>
              <a:rPr lang="en-US" dirty="0" smtClean="0"/>
              <a:t>Forastero</a:t>
            </a:r>
          </a:p>
          <a:p>
            <a:r>
              <a:rPr lang="en-US" dirty="0" smtClean="0"/>
              <a:t>Grown in brazil and west Africa.</a:t>
            </a:r>
          </a:p>
          <a:p>
            <a:r>
              <a:rPr lang="en-US" dirty="0" smtClean="0"/>
              <a:t>Rounded pods thick skinned.</a:t>
            </a:r>
          </a:p>
          <a:p>
            <a:r>
              <a:rPr lang="en-US" dirty="0" smtClean="0"/>
              <a:t>Most common sunothype  longer fermenting.</a:t>
            </a:r>
          </a:p>
          <a:p>
            <a:endParaRPr lang="en-US" dirty="0"/>
          </a:p>
        </p:txBody>
      </p:sp>
      <p:pic>
        <p:nvPicPr>
          <p:cNvPr id="3074" name="Picture 2" descr="C:\Users\g5\AppData\Local\Microsoft\Windows\Temporary Internet Files\Content.IE5\Z8LVR715\MC900412512[1].wmf"/>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bwMode="auto">
          <a:xfrm>
            <a:off x="3429000" y="1676400"/>
            <a:ext cx="1371600" cy="2981486"/>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g5\AppData\Local\Microsoft\Windows\Temporary Internet Files\Content.IE5\JJDIU5X8\MP900425493[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05400" y="1066800"/>
            <a:ext cx="4038600" cy="56387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2930510"/>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Transformation at chocolate maker</a:t>
            </a:r>
            <a:endParaRPr lang="en-US" dirty="0"/>
          </a:p>
        </p:txBody>
      </p:sp>
      <p:sp>
        <p:nvSpPr>
          <p:cNvPr id="3" name="Content Placeholder 2"/>
          <p:cNvSpPr>
            <a:spLocks noGrp="1"/>
          </p:cNvSpPr>
          <p:nvPr>
            <p:ph sz="half" idx="1"/>
          </p:nvPr>
        </p:nvSpPr>
        <p:spPr/>
        <p:txBody>
          <a:bodyPr>
            <a:normAutofit fontScale="77500" lnSpcReduction="20000"/>
          </a:bodyPr>
          <a:lstStyle/>
          <a:p>
            <a:r>
              <a:rPr lang="en-US" dirty="0" smtClean="0"/>
              <a:t>Once the beans are ready to be processed , it takes 2 to 4  days to manufacture a single candy bar. Cocoa beans are  cleaned  to remove any debris  and then they are sorted by size. Roasting  beans are roasted in large roasting cylinders to bring over </a:t>
            </a:r>
          </a:p>
          <a:p>
            <a:r>
              <a:rPr lang="en-US" dirty="0" smtClean="0"/>
              <a:t>Chocolate flavor and color winnowing is done by machines where they are  passed between large  cones  that  crack  the shell and  without crushing nibs.</a:t>
            </a:r>
          </a:p>
          <a:p>
            <a:r>
              <a:rPr lang="en-US" dirty="0" smtClean="0"/>
              <a:t>  </a:t>
            </a:r>
            <a:endParaRPr lang="en-US" dirty="0"/>
          </a:p>
          <a:p>
            <a:endParaRPr lang="en-US" dirty="0"/>
          </a:p>
        </p:txBody>
      </p:sp>
      <p:sp>
        <p:nvSpPr>
          <p:cNvPr id="4" name="Content Placeholder 3"/>
          <p:cNvSpPr>
            <a:spLocks noGrp="1"/>
          </p:cNvSpPr>
          <p:nvPr>
            <p:ph sz="half" idx="2"/>
          </p:nvPr>
        </p:nvSpPr>
        <p:spPr/>
        <p:txBody>
          <a:bodyPr>
            <a:normAutofit fontScale="77500" lnSpcReduction="20000"/>
          </a:bodyPr>
          <a:lstStyle/>
          <a:p>
            <a:endParaRPr lang="en-US"/>
          </a:p>
        </p:txBody>
      </p:sp>
      <p:pic>
        <p:nvPicPr>
          <p:cNvPr id="4102" name="Picture 6" descr="C:\Users\g5\AppData\Local\Microsoft\Windows\Temporary Internet Files\Content.IE5\Z8LVR715\MP900431759[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3400" y="1447800"/>
            <a:ext cx="4800600" cy="5257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749126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6"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0"/>
            <a:ext cx="9296400" cy="701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The journey of cocoa </a:t>
            </a:r>
            <a:endParaRPr lang="en-US" dirty="0"/>
          </a:p>
        </p:txBody>
      </p:sp>
      <p:sp>
        <p:nvSpPr>
          <p:cNvPr id="3" name="Content Placeholder 2"/>
          <p:cNvSpPr>
            <a:spLocks noGrp="1"/>
          </p:cNvSpPr>
          <p:nvPr>
            <p:ph sz="half" idx="1"/>
          </p:nvPr>
        </p:nvSpPr>
        <p:spPr/>
        <p:txBody>
          <a:bodyPr/>
          <a:lstStyle/>
          <a:p>
            <a:r>
              <a:rPr lang="en-US" dirty="0" smtClean="0"/>
              <a:t>From west Africa it has traveled to south America  and then to Asia and then to Oceania And then to Mexico.</a:t>
            </a:r>
          </a:p>
          <a:p>
            <a:pPr marL="0" indent="0">
              <a:buNone/>
            </a:pPr>
            <a:endParaRPr lang="en-US" dirty="0"/>
          </a:p>
        </p:txBody>
      </p:sp>
      <p:sp>
        <p:nvSpPr>
          <p:cNvPr id="4" name="Content Placeholder 3"/>
          <p:cNvSpPr>
            <a:spLocks noGrp="1"/>
          </p:cNvSpPr>
          <p:nvPr>
            <p:ph sz="half" idx="2"/>
          </p:nvPr>
        </p:nvSpPr>
        <p:spPr/>
        <p:txBody>
          <a:bodyPr/>
          <a:lstStyle/>
          <a:p>
            <a:endParaRPr lang="en-US" dirty="0"/>
          </a:p>
        </p:txBody>
      </p:sp>
    </p:spTree>
    <p:extLst>
      <p:ext uri="{BB962C8B-B14F-4D97-AF65-F5344CB8AC3E}">
        <p14:creationId xmlns:p14="http://schemas.microsoft.com/office/powerpoint/2010/main" val="233594683"/>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0613" y="-990600"/>
            <a:ext cx="11504613" cy="952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The impact on the environment</a:t>
            </a:r>
            <a:endParaRPr lang="en-US" dirty="0"/>
          </a:p>
        </p:txBody>
      </p:sp>
      <p:sp>
        <p:nvSpPr>
          <p:cNvPr id="3" name="Content Placeholder 2"/>
          <p:cNvSpPr>
            <a:spLocks noGrp="1"/>
          </p:cNvSpPr>
          <p:nvPr>
            <p:ph sz="half" idx="1"/>
          </p:nvPr>
        </p:nvSpPr>
        <p:spPr/>
        <p:txBody>
          <a:bodyPr>
            <a:normAutofit fontScale="92500"/>
          </a:bodyPr>
          <a:lstStyle/>
          <a:p>
            <a:pPr marL="0" indent="0">
              <a:buNone/>
            </a:pPr>
            <a:r>
              <a:rPr lang="en-US" dirty="0" smtClean="0"/>
              <a:t>Trade  does effect  environment but it can also lead to beneficial impact on the environment    by allowing environmental goods and services to be shared more widely it can  provide containing  with better  and new environmental  technologies to control pollution. </a:t>
            </a:r>
            <a:endParaRPr lang="en-US" dirty="0"/>
          </a:p>
        </p:txBody>
      </p:sp>
      <p:sp>
        <p:nvSpPr>
          <p:cNvPr id="4" name="Content Placeholder 3"/>
          <p:cNvSpPr>
            <a:spLocks noGrp="1"/>
          </p:cNvSpPr>
          <p:nvPr>
            <p:ph sz="half" idx="2"/>
          </p:nvPr>
        </p:nvSpPr>
        <p:spPr/>
        <p:txBody>
          <a:bodyPr>
            <a:normAutofit fontScale="92500"/>
          </a:bodyPr>
          <a:lstStyle/>
          <a:p>
            <a:endParaRPr lang="en-US" dirty="0"/>
          </a:p>
        </p:txBody>
      </p:sp>
    </p:spTree>
    <p:extLst>
      <p:ext uri="{BB962C8B-B14F-4D97-AF65-F5344CB8AC3E}">
        <p14:creationId xmlns:p14="http://schemas.microsoft.com/office/powerpoint/2010/main" val="2927770763"/>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noAutofit/>
          </a:bodyPr>
          <a:lstStyle/>
          <a:p>
            <a:r>
              <a:rPr lang="en-US" sz="3600" dirty="0" smtClean="0"/>
              <a:t>Carbon emissions</a:t>
            </a:r>
            <a:endParaRPr lang="en-US" sz="3600" dirty="0"/>
          </a:p>
        </p:txBody>
      </p:sp>
      <p:sp>
        <p:nvSpPr>
          <p:cNvPr id="3" name="Content Placeholder 2"/>
          <p:cNvSpPr>
            <a:spLocks noGrp="1"/>
          </p:cNvSpPr>
          <p:nvPr>
            <p:ph idx="1"/>
          </p:nvPr>
        </p:nvSpPr>
        <p:spPr/>
        <p:txBody>
          <a:bodyPr/>
          <a:lstStyle/>
          <a:p>
            <a:endParaRPr lang="en-US"/>
          </a:p>
        </p:txBody>
      </p:sp>
      <p:sp>
        <p:nvSpPr>
          <p:cNvPr id="4" name="Text Placeholder 3"/>
          <p:cNvSpPr>
            <a:spLocks noGrp="1"/>
          </p:cNvSpPr>
          <p:nvPr>
            <p:ph type="body" sz="half" idx="2"/>
          </p:nvPr>
        </p:nvSpPr>
        <p:spPr/>
        <p:txBody>
          <a:bodyPr>
            <a:normAutofit fontScale="85000" lnSpcReduction="20000"/>
          </a:bodyPr>
          <a:lstStyle/>
          <a:p>
            <a:r>
              <a:rPr lang="en-US" sz="2800" dirty="0" smtClean="0"/>
              <a:t>For the future, global climate region  could eliminate carbon leakage, through emission  limitations  until a border  group or countries or specific cooperative approaches on sectorial action in the most sectors. In this way government can help  provoke low carbon economy.	</a:t>
            </a:r>
          </a:p>
          <a:p>
            <a:r>
              <a:rPr lang="en-US" sz="2800" dirty="0" smtClean="0"/>
              <a:t> </a:t>
            </a:r>
            <a:endParaRPr lang="en-US" sz="2800" dirty="0"/>
          </a:p>
        </p:txBody>
      </p:sp>
    </p:spTree>
    <p:extLst>
      <p:ext uri="{BB962C8B-B14F-4D97-AF65-F5344CB8AC3E}">
        <p14:creationId xmlns:p14="http://schemas.microsoft.com/office/powerpoint/2010/main" val="1918717075"/>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 calcmode="lin" valueType="num">
                                      <p:cBhvr additive="base">
                                        <p:cTn id="11" dur="500" fill="hold"/>
                                        <p:tgtEl>
                                          <p:spTgt spid="4">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8991599"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p:nvPr>
        </p:nvSpPr>
        <p:spPr/>
        <p:txBody>
          <a:bodyPr>
            <a:normAutofit fontScale="90000"/>
          </a:bodyPr>
          <a:lstStyle/>
          <a:p>
            <a:r>
              <a:rPr lang="en-US" dirty="0" smtClean="0">
                <a:solidFill>
                  <a:schemeClr val="tx2">
                    <a:lumMod val="60000"/>
                    <a:lumOff val="40000"/>
                  </a:schemeClr>
                </a:solidFill>
              </a:rPr>
              <a:t>THE WEBSITES WE USED ARE</a:t>
            </a:r>
            <a:br>
              <a:rPr lang="en-US" dirty="0" smtClean="0">
                <a:solidFill>
                  <a:schemeClr val="tx2">
                    <a:lumMod val="60000"/>
                    <a:lumOff val="40000"/>
                  </a:schemeClr>
                </a:solidFill>
              </a:rPr>
            </a:br>
            <a:r>
              <a:rPr lang="en-US" dirty="0" smtClean="0">
                <a:solidFill>
                  <a:schemeClr val="tx2">
                    <a:lumMod val="60000"/>
                    <a:lumOff val="40000"/>
                  </a:schemeClr>
                </a:solidFill>
                <a:hlinkClick r:id="rId3"/>
              </a:rPr>
              <a:t>WWW.COOLPLANET</a:t>
            </a:r>
            <a:r>
              <a:rPr lang="en-US" dirty="0" smtClean="0">
                <a:solidFill>
                  <a:schemeClr val="tx2">
                    <a:lumMod val="60000"/>
                    <a:lumOff val="40000"/>
                  </a:schemeClr>
                </a:solidFill>
              </a:rPr>
              <a:t> GARDEN GUIDES WIKIPEDIA AND CHOCOLATE</a:t>
            </a:r>
            <a:br>
              <a:rPr lang="en-US" dirty="0" smtClean="0">
                <a:solidFill>
                  <a:schemeClr val="tx2">
                    <a:lumMod val="60000"/>
                    <a:lumOff val="40000"/>
                  </a:schemeClr>
                </a:solidFill>
              </a:rPr>
            </a:br>
            <a:r>
              <a:rPr lang="en-US" dirty="0" smtClean="0">
                <a:solidFill>
                  <a:schemeClr val="tx2">
                    <a:lumMod val="60000"/>
                    <a:lumOff val="40000"/>
                  </a:schemeClr>
                </a:solidFill>
              </a:rPr>
              <a:t>REVIEW</a:t>
            </a:r>
            <a:endParaRPr lang="en-US" dirty="0">
              <a:solidFill>
                <a:schemeClr val="tx2">
                  <a:lumMod val="60000"/>
                  <a:lumOff val="40000"/>
                </a:schemeClr>
              </a:solidFill>
            </a:endParaRPr>
          </a:p>
        </p:txBody>
      </p:sp>
      <p:sp>
        <p:nvSpPr>
          <p:cNvPr id="3" name="Subtitle 2"/>
          <p:cNvSpPr>
            <a:spLocks noGrp="1"/>
          </p:cNvSpPr>
          <p:nvPr>
            <p:ph type="subTitle" idx="1"/>
          </p:nvPr>
        </p:nvSpPr>
        <p:spPr/>
        <p:txBody>
          <a:bodyPr/>
          <a:lstStyle/>
          <a:p>
            <a:r>
              <a:rPr lang="en-US" dirty="0" smtClean="0">
                <a:solidFill>
                  <a:schemeClr val="accent1"/>
                </a:solidFill>
              </a:rPr>
              <a:t>THANK YOU </a:t>
            </a:r>
            <a:endParaRPr lang="en-US" dirty="0">
              <a:solidFill>
                <a:schemeClr val="accent1"/>
              </a:solidFill>
            </a:endParaRPr>
          </a:p>
        </p:txBody>
      </p:sp>
    </p:spTree>
    <p:extLst>
      <p:ext uri="{BB962C8B-B14F-4D97-AF65-F5344CB8AC3E}">
        <p14:creationId xmlns:p14="http://schemas.microsoft.com/office/powerpoint/2010/main" val="1148486483"/>
      </p:ext>
    </p:extLst>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History of cocoa</a:t>
            </a:r>
            <a:endParaRPr lang="en-US" dirty="0"/>
          </a:p>
        </p:txBody>
      </p:sp>
      <p:sp>
        <p:nvSpPr>
          <p:cNvPr id="3" name="Content Placeholder 2"/>
          <p:cNvSpPr>
            <a:spLocks noGrp="1"/>
          </p:cNvSpPr>
          <p:nvPr>
            <p:ph sz="half" idx="1"/>
          </p:nvPr>
        </p:nvSpPr>
        <p:spPr/>
        <p:txBody>
          <a:bodyPr>
            <a:normAutofit fontScale="92500" lnSpcReduction="20000"/>
          </a:bodyPr>
          <a:lstStyle/>
          <a:p>
            <a:r>
              <a:rPr lang="en-US" dirty="0" smtClean="0"/>
              <a:t>Cocoa or Xocolatie which was used by Aztecs. Cocoa is the dried fully fermented </a:t>
            </a:r>
          </a:p>
          <a:p>
            <a:pPr marL="0" indent="0">
              <a:buNone/>
            </a:pPr>
            <a:r>
              <a:rPr lang="en-US" dirty="0" smtClean="0"/>
              <a:t>Seed of theobrama from which cocoa solids and cocoa butter are extracted.</a:t>
            </a:r>
          </a:p>
          <a:p>
            <a:pPr marL="0" indent="0">
              <a:buNone/>
            </a:pPr>
            <a:r>
              <a:rPr lang="en-US" dirty="0" smtClean="0"/>
              <a:t>They are the basis of chocolate. Christopher Columbus discovered cocoa beans in </a:t>
            </a:r>
            <a:r>
              <a:rPr lang="en-US" dirty="0"/>
              <a:t>A</a:t>
            </a:r>
            <a:r>
              <a:rPr lang="en-US" dirty="0" smtClean="0"/>
              <a:t>merica but the beans did not  become popular  in Europe.</a:t>
            </a:r>
            <a:endParaRPr lang="en-US" dirty="0"/>
          </a:p>
          <a:p>
            <a:pPr marL="0" indent="0">
              <a:buNone/>
            </a:pPr>
            <a:endParaRPr lang="en-US" dirty="0" smtClean="0"/>
          </a:p>
        </p:txBody>
      </p:sp>
      <p:sp>
        <p:nvSpPr>
          <p:cNvPr id="4" name="Content Placeholder 3"/>
          <p:cNvSpPr>
            <a:spLocks noGrp="1"/>
          </p:cNvSpPr>
          <p:nvPr>
            <p:ph sz="half" idx="2"/>
          </p:nvPr>
        </p:nvSpPr>
        <p:spPr/>
        <p:txBody>
          <a:bodyPr>
            <a:normAutofit fontScale="92500" lnSpcReduction="20000"/>
          </a:bodyPr>
          <a:lstStyle/>
          <a:p>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5800" y="1524000"/>
            <a:ext cx="4191000" cy="495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24921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THE ORGIN OF COCOA</a:t>
            </a:r>
            <a:endParaRPr lang="en-US" dirty="0"/>
          </a:p>
        </p:txBody>
      </p:sp>
      <p:sp>
        <p:nvSpPr>
          <p:cNvPr id="3" name="Text Placeholder 2"/>
          <p:cNvSpPr>
            <a:spLocks noGrp="1"/>
          </p:cNvSpPr>
          <p:nvPr>
            <p:ph type="body" idx="1"/>
          </p:nvPr>
        </p:nvSpPr>
        <p:spPr>
          <a:xfrm>
            <a:off x="457200" y="1295400"/>
            <a:ext cx="4040188" cy="879475"/>
          </a:xfrm>
        </p:spPr>
        <p:txBody>
          <a:bodyPr/>
          <a:lstStyle/>
          <a:p>
            <a:endParaRPr lang="en-US" dirty="0"/>
          </a:p>
        </p:txBody>
      </p:sp>
      <p:sp>
        <p:nvSpPr>
          <p:cNvPr id="4" name="Content Placeholder 3"/>
          <p:cNvSpPr>
            <a:spLocks noGrp="1"/>
          </p:cNvSpPr>
          <p:nvPr>
            <p:ph sz="half" idx="2"/>
          </p:nvPr>
        </p:nvSpPr>
        <p:spPr/>
        <p:txBody>
          <a:bodyPr>
            <a:normAutofit lnSpcReduction="10000"/>
          </a:bodyPr>
          <a:lstStyle/>
          <a:p>
            <a:r>
              <a:rPr lang="en-US" sz="3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Most  of the cocoa beans grown in Ghana are sent to the UK and other countries in Europe</a:t>
            </a:r>
          </a:p>
          <a:p>
            <a:r>
              <a:rPr lang="en-US" sz="3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Where  they are made into  chocolate.</a:t>
            </a:r>
            <a:endParaRPr lang="en-US" sz="3200" dirty="0"/>
          </a:p>
        </p:txBody>
      </p:sp>
      <p:sp>
        <p:nvSpPr>
          <p:cNvPr id="5" name="Text Placeholder 4"/>
          <p:cNvSpPr>
            <a:spLocks noGrp="1"/>
          </p:cNvSpPr>
          <p:nvPr>
            <p:ph type="body" sz="quarter" idx="3"/>
          </p:nvPr>
        </p:nvSpPr>
        <p:spPr/>
        <p:txBody>
          <a:bodyPr/>
          <a:lstStyle/>
          <a:p>
            <a:endParaRPr lang="en-US" dirty="0"/>
          </a:p>
        </p:txBody>
      </p:sp>
      <p:sp>
        <p:nvSpPr>
          <p:cNvPr id="6" name="Content Placeholder 5"/>
          <p:cNvSpPr>
            <a:spLocks noGrp="1"/>
          </p:cNvSpPr>
          <p:nvPr>
            <p:ph sz="quarter" idx="4"/>
          </p:nvPr>
        </p:nvSpPr>
        <p:spPr/>
        <p:txBody>
          <a:bodyPr/>
          <a:lstStyle/>
          <a:p>
            <a:r>
              <a:rPr lang="en-US"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T</a:t>
            </a:r>
            <a:r>
              <a:rPr lang="en-US"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he price farmers receive for their cocoa beans is often  very low.</a:t>
            </a:r>
          </a:p>
          <a:p>
            <a:pPr marL="0" indent="0">
              <a:buNone/>
            </a:pPr>
            <a:endParaRPr lang="en-US" dirty="0"/>
          </a:p>
        </p:txBody>
      </p:sp>
    </p:spTree>
    <p:extLst>
      <p:ext uri="{BB962C8B-B14F-4D97-AF65-F5344CB8AC3E}">
        <p14:creationId xmlns:p14="http://schemas.microsoft.com/office/powerpoint/2010/main" val="3267124178"/>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6"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 calcmode="lin" valueType="num">
                                      <p:cBhvr additive="base">
                                        <p:cTn id="19" dur="500" fill="hold"/>
                                        <p:tgtEl>
                                          <p:spTgt spid="6">
                                            <p:txEl>
                                              <p:pRg st="0" end="0"/>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6"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normAutofit/>
          </a:bodyPr>
          <a:lstStyle/>
          <a:p>
            <a:r>
              <a:rPr lang="en-US" sz="3200" dirty="0" smtClean="0"/>
              <a:t>Kuapa kokoo</a:t>
            </a:r>
            <a:endParaRPr lang="en-US" sz="3200" dirty="0"/>
          </a:p>
        </p:txBody>
      </p:sp>
      <p:sp>
        <p:nvSpPr>
          <p:cNvPr id="3" name="Content Placeholder 2"/>
          <p:cNvSpPr>
            <a:spLocks noGrp="1"/>
          </p:cNvSpPr>
          <p:nvPr>
            <p:ph idx="1"/>
          </p:nvPr>
        </p:nvSpPr>
        <p:spPr/>
        <p:txBody>
          <a:bodyPr/>
          <a:lstStyle/>
          <a:p>
            <a:endParaRPr lang="en-US" dirty="0"/>
          </a:p>
        </p:txBody>
      </p:sp>
      <p:sp>
        <p:nvSpPr>
          <p:cNvPr id="4" name="Text Placeholder 3"/>
          <p:cNvSpPr>
            <a:spLocks noGrp="1"/>
          </p:cNvSpPr>
          <p:nvPr>
            <p:ph type="body" sz="half" idx="2"/>
          </p:nvPr>
        </p:nvSpPr>
        <p:spPr>
          <a:xfrm>
            <a:off x="457200" y="1435100"/>
            <a:ext cx="3008313" cy="5041900"/>
          </a:xfrm>
        </p:spPr>
        <p:txBody>
          <a:bodyPr>
            <a:normAutofit fontScale="85000" lnSpcReduction="10000"/>
          </a:bodyPr>
          <a:lstStyle/>
          <a:p>
            <a:r>
              <a:rPr lang="en-US" sz="3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Kuapa kokoo pays all its  farmers a fair price for their crops, in cash, and on time. The kuapa kokoo cooperative has helped the farmers  in Ghana. 25000 farmers are involved  in this </a:t>
            </a:r>
          </a:p>
          <a:p>
            <a:r>
              <a:rPr lang="en-US" sz="3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Cooperative.</a:t>
            </a:r>
            <a:endParaRPr lang="en-US" sz="3200" dirty="0"/>
          </a:p>
        </p:txBody>
      </p:sp>
    </p:spTree>
    <p:extLst>
      <p:ext uri="{BB962C8B-B14F-4D97-AF65-F5344CB8AC3E}">
        <p14:creationId xmlns:p14="http://schemas.microsoft.com/office/powerpoint/2010/main" val="3499393031"/>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Who provides the most cocoa</a:t>
            </a:r>
            <a:endParaRPr lang="en-US" sz="3200" dirty="0"/>
          </a:p>
        </p:txBody>
      </p:sp>
      <p:sp>
        <p:nvSpPr>
          <p:cNvPr id="3" name="Content Placeholder 2"/>
          <p:cNvSpPr>
            <a:spLocks noGrp="1"/>
          </p:cNvSpPr>
          <p:nvPr>
            <p:ph idx="1"/>
          </p:nvPr>
        </p:nvSpPr>
        <p:spPr/>
        <p:txBody>
          <a:bodyPr/>
          <a:lstStyle/>
          <a:p>
            <a:endParaRPr lang="en-US" dirty="0"/>
          </a:p>
        </p:txBody>
      </p:sp>
      <p:sp>
        <p:nvSpPr>
          <p:cNvPr id="4" name="Text Placeholder 3"/>
          <p:cNvSpPr>
            <a:spLocks noGrp="1"/>
          </p:cNvSpPr>
          <p:nvPr>
            <p:ph type="body" sz="half" idx="2"/>
          </p:nvPr>
        </p:nvSpPr>
        <p:spPr/>
        <p:txBody>
          <a:bodyPr>
            <a:normAutofit lnSpcReduction="10000"/>
          </a:bodyPr>
          <a:lstStyle/>
          <a:p>
            <a:r>
              <a:rPr lang="en-US" sz="3200" dirty="0" smtClean="0"/>
              <a:t>Africa is the continent that has produced the most cocoa</a:t>
            </a:r>
          </a:p>
          <a:p>
            <a:r>
              <a:rPr lang="en-US" sz="3200" dirty="0" smtClean="0"/>
              <a:t>In Africa the countries that grow cocoa are Ghana Cote d ivoire and  </a:t>
            </a:r>
            <a:r>
              <a:rPr lang="en-US" sz="3200" dirty="0"/>
              <a:t>N</a:t>
            </a:r>
            <a:r>
              <a:rPr lang="en-US" sz="3200" dirty="0" smtClean="0"/>
              <a:t>igeria. </a:t>
            </a:r>
            <a:endParaRPr lang="en-US" sz="3200"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90900" y="304800"/>
            <a:ext cx="5753100"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44829354"/>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70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noAutofit/>
          </a:bodyPr>
          <a:lstStyle/>
          <a:p>
            <a:r>
              <a:rPr lang="en-US" sz="2400" dirty="0" smtClean="0"/>
              <a:t>THE RIGHT WEATHER FOR THE COCOA</a:t>
            </a:r>
            <a:endParaRPr lang="en-US" sz="2400" dirty="0"/>
          </a:p>
        </p:txBody>
      </p:sp>
      <p:sp>
        <p:nvSpPr>
          <p:cNvPr id="3" name="Content Placeholder 2"/>
          <p:cNvSpPr>
            <a:spLocks noGrp="1"/>
          </p:cNvSpPr>
          <p:nvPr>
            <p:ph idx="1"/>
          </p:nvPr>
        </p:nvSpPr>
        <p:spPr/>
        <p:txBody>
          <a:bodyPr/>
          <a:lstStyle/>
          <a:p>
            <a:endParaRPr lang="en-US" dirty="0"/>
          </a:p>
        </p:txBody>
      </p:sp>
      <p:sp>
        <p:nvSpPr>
          <p:cNvPr id="4" name="Text Placeholder 3"/>
          <p:cNvSpPr>
            <a:spLocks noGrp="1"/>
          </p:cNvSpPr>
          <p:nvPr>
            <p:ph type="body" sz="half" idx="2"/>
          </p:nvPr>
        </p:nvSpPr>
        <p:spPr/>
        <p:txBody>
          <a:bodyPr>
            <a:normAutofit fontScale="85000" lnSpcReduction="20000"/>
          </a:bodyPr>
          <a:lstStyle/>
          <a:p>
            <a:r>
              <a:rPr lang="en-US" sz="2800" dirty="0" smtClean="0">
                <a:solidFill>
                  <a:srgbClr val="00B0F0"/>
                </a:solidFill>
              </a:rPr>
              <a:t>West Africa produces the most cocoa because they have good hot weather  only the countries near the equator</a:t>
            </a:r>
          </a:p>
          <a:p>
            <a:r>
              <a:rPr lang="en-US" sz="2800" dirty="0" smtClean="0">
                <a:solidFill>
                  <a:srgbClr val="00B0F0"/>
                </a:solidFill>
              </a:rPr>
              <a:t>Can grow cocoa it has the right equipment to grow cocoa like shovels it has the right place on the map 5 degrees south latitude and 10 degrees east longitude.</a:t>
            </a:r>
            <a:endParaRPr lang="en-US" sz="2800" dirty="0">
              <a:solidFill>
                <a:srgbClr val="00B0F0"/>
              </a:solidFill>
            </a:endParaRPr>
          </a:p>
        </p:txBody>
      </p:sp>
    </p:spTree>
    <p:extLst>
      <p:ext uri="{BB962C8B-B14F-4D97-AF65-F5344CB8AC3E}">
        <p14:creationId xmlns:p14="http://schemas.microsoft.com/office/powerpoint/2010/main" val="417544962"/>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trinitario</a:t>
            </a:r>
            <a:endParaRPr lang="en-US" dirty="0"/>
          </a:p>
        </p:txBody>
      </p:sp>
      <p:sp>
        <p:nvSpPr>
          <p:cNvPr id="3" name="Content Placeholder 2"/>
          <p:cNvSpPr>
            <a:spLocks noGrp="1"/>
          </p:cNvSpPr>
          <p:nvPr>
            <p:ph sz="half" idx="1"/>
          </p:nvPr>
        </p:nvSpPr>
        <p:spPr/>
        <p:txBody>
          <a:bodyPr>
            <a:normAutofit lnSpcReduction="10000"/>
          </a:bodyPr>
          <a:lstStyle/>
          <a:p>
            <a:pPr marL="0" indent="0">
              <a:buNone/>
            </a:pPr>
            <a:r>
              <a:rPr lang="en-US" dirty="0" smtClean="0">
                <a:solidFill>
                  <a:srgbClr val="00B0F0"/>
                </a:solidFill>
              </a:rPr>
              <a:t>bred in Trinidad and extinction of criollo harder than criollo with more flavor than forastero  </a:t>
            </a:r>
          </a:p>
          <a:p>
            <a:pPr marL="0" indent="0">
              <a:buNone/>
            </a:pPr>
            <a:r>
              <a:rPr lang="en-US" dirty="0">
                <a:solidFill>
                  <a:srgbClr val="00B0F0"/>
                </a:solidFill>
              </a:rPr>
              <a:t> </a:t>
            </a:r>
            <a:r>
              <a:rPr lang="en-US" dirty="0" smtClean="0">
                <a:solidFill>
                  <a:srgbClr val="00B0F0"/>
                </a:solidFill>
              </a:rPr>
              <a:t>       CRIOLLO</a:t>
            </a:r>
          </a:p>
          <a:p>
            <a:pPr marL="0" indent="0">
              <a:buNone/>
            </a:pPr>
            <a:r>
              <a:rPr lang="en-US" dirty="0" smtClean="0">
                <a:solidFill>
                  <a:srgbClr val="FFFF00"/>
                </a:solidFill>
              </a:rPr>
              <a:t>Criollo earliest genotype grown buy Mayan's  grown in Mexico 53  central America  Indonesia thin skinned pods   pointed. </a:t>
            </a:r>
          </a:p>
        </p:txBody>
      </p:sp>
      <p:sp>
        <p:nvSpPr>
          <p:cNvPr id="4" name="Content Placeholder 3"/>
          <p:cNvSpPr>
            <a:spLocks noGrp="1"/>
          </p:cNvSpPr>
          <p:nvPr>
            <p:ph sz="half" idx="2"/>
          </p:nvPr>
        </p:nvSpPr>
        <p:spPr/>
        <p:txBody>
          <a:bodyPr>
            <a:normAutofit lnSpcReduction="10000"/>
          </a:bodyPr>
          <a:lstStyle/>
          <a:p>
            <a:endParaRPr lang="en-US" dirty="0"/>
          </a:p>
        </p:txBody>
      </p:sp>
    </p:spTree>
    <p:extLst>
      <p:ext uri="{BB962C8B-B14F-4D97-AF65-F5344CB8AC3E}">
        <p14:creationId xmlns:p14="http://schemas.microsoft.com/office/powerpoint/2010/main" val="2968514186"/>
      </p:ext>
    </p:extLst>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3">
                                            <p:txEl>
                                              <p:pRg st="2" end="2"/>
                                            </p:txEl>
                                          </p:spTgt>
                                        </p:tgtEl>
                                        <p:attrNameLst>
                                          <p:attrName>style.visibility</p:attrName>
                                        </p:attrNameLst>
                                      </p:cBhvr>
                                      <p:to>
                                        <p:strVal val="visible"/>
                                      </p:to>
                                    </p:set>
                                    <p:animEffect transition="in" filter="wipe(down)">
                                      <p:cBhvr>
                                        <p:cTn id="43" dur="580">
                                          <p:stCondLst>
                                            <p:cond delay="0"/>
                                          </p:stCondLst>
                                        </p:cTn>
                                        <p:tgtEl>
                                          <p:spTgt spid="3">
                                            <p:txEl>
                                              <p:pRg st="2" end="2"/>
                                            </p:txEl>
                                          </p:spTgt>
                                        </p:tgtEl>
                                      </p:cBhvr>
                                    </p:animEffect>
                                    <p:anim calcmode="lin" valueType="num">
                                      <p:cBhvr>
                                        <p:cTn id="44"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2" end="2"/>
                                            </p:txEl>
                                          </p:spTgt>
                                        </p:tgtEl>
                                      </p:cBhvr>
                                      <p:to x="100000" y="60000"/>
                                    </p:animScale>
                                    <p:animScale>
                                      <p:cBhvr>
                                        <p:cTn id="50" dur="166" decel="50000">
                                          <p:stCondLst>
                                            <p:cond delay="676"/>
                                          </p:stCondLst>
                                        </p:cTn>
                                        <p:tgtEl>
                                          <p:spTgt spid="3">
                                            <p:txEl>
                                              <p:pRg st="2" end="2"/>
                                            </p:txEl>
                                          </p:spTgt>
                                        </p:tgtEl>
                                      </p:cBhvr>
                                      <p:to x="100000" y="100000"/>
                                    </p:animScale>
                                    <p:animScale>
                                      <p:cBhvr>
                                        <p:cTn id="51" dur="26">
                                          <p:stCondLst>
                                            <p:cond delay="1312"/>
                                          </p:stCondLst>
                                        </p:cTn>
                                        <p:tgtEl>
                                          <p:spTgt spid="3">
                                            <p:txEl>
                                              <p:pRg st="2" end="2"/>
                                            </p:txEl>
                                          </p:spTgt>
                                        </p:tgtEl>
                                      </p:cBhvr>
                                      <p:to x="100000" y="80000"/>
                                    </p:animScale>
                                    <p:animScale>
                                      <p:cBhvr>
                                        <p:cTn id="52" dur="166" decel="50000">
                                          <p:stCondLst>
                                            <p:cond delay="1338"/>
                                          </p:stCondLst>
                                        </p:cTn>
                                        <p:tgtEl>
                                          <p:spTgt spid="3">
                                            <p:txEl>
                                              <p:pRg st="2" end="2"/>
                                            </p:txEl>
                                          </p:spTgt>
                                        </p:tgtEl>
                                      </p:cBhvr>
                                      <p:to x="100000" y="100000"/>
                                    </p:animScale>
                                    <p:animScale>
                                      <p:cBhvr>
                                        <p:cTn id="53" dur="26">
                                          <p:stCondLst>
                                            <p:cond delay="1642"/>
                                          </p:stCondLst>
                                        </p:cTn>
                                        <p:tgtEl>
                                          <p:spTgt spid="3">
                                            <p:txEl>
                                              <p:pRg st="2" end="2"/>
                                            </p:txEl>
                                          </p:spTgt>
                                        </p:tgtEl>
                                      </p:cBhvr>
                                      <p:to x="100000" y="90000"/>
                                    </p:animScale>
                                    <p:animScale>
                                      <p:cBhvr>
                                        <p:cTn id="54" dur="166" decel="50000">
                                          <p:stCondLst>
                                            <p:cond delay="1668"/>
                                          </p:stCondLst>
                                        </p:cTn>
                                        <p:tgtEl>
                                          <p:spTgt spid="3">
                                            <p:txEl>
                                              <p:pRg st="2" end="2"/>
                                            </p:txEl>
                                          </p:spTgt>
                                        </p:tgtEl>
                                      </p:cBhvr>
                                      <p:to x="100000" y="100000"/>
                                    </p:animScale>
                                    <p:animScale>
                                      <p:cBhvr>
                                        <p:cTn id="55" dur="26">
                                          <p:stCondLst>
                                            <p:cond delay="1808"/>
                                          </p:stCondLst>
                                        </p:cTn>
                                        <p:tgtEl>
                                          <p:spTgt spid="3">
                                            <p:txEl>
                                              <p:pRg st="2" end="2"/>
                                            </p:txEl>
                                          </p:spTgt>
                                        </p:tgtEl>
                                      </p:cBhvr>
                                      <p:to x="100000" y="95000"/>
                                    </p:animScale>
                                    <p:animScale>
                                      <p:cBhvr>
                                        <p:cTn id="56" dur="166" decel="50000">
                                          <p:stCondLst>
                                            <p:cond delay="1834"/>
                                          </p:stCondLst>
                                        </p:cTn>
                                        <p:tgtEl>
                                          <p:spTgt spid="3">
                                            <p:txEl>
                                              <p:pRg st="2" end="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782" y="-13855"/>
            <a:ext cx="4779818" cy="68718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noAutofit/>
          </a:bodyPr>
          <a:lstStyle/>
          <a:p>
            <a:r>
              <a:rPr lang="en-US" sz="2800" dirty="0" smtClean="0">
                <a:solidFill>
                  <a:srgbClr val="FFFF00"/>
                </a:solidFill>
              </a:rPr>
              <a:t>how tall does the cocoa tree needs</a:t>
            </a:r>
            <a:br>
              <a:rPr lang="en-US" sz="2800" dirty="0" smtClean="0">
                <a:solidFill>
                  <a:srgbClr val="FFFF00"/>
                </a:solidFill>
              </a:rPr>
            </a:br>
            <a:r>
              <a:rPr lang="en-US" sz="2800" dirty="0" smtClean="0">
                <a:solidFill>
                  <a:srgbClr val="FFFF00"/>
                </a:solidFill>
              </a:rPr>
              <a:t>to be</a:t>
            </a:r>
            <a:endParaRPr lang="en-US" sz="2800" dirty="0">
              <a:solidFill>
                <a:srgbClr val="FFFF00"/>
              </a:solidFill>
            </a:endParaRPr>
          </a:p>
        </p:txBody>
      </p:sp>
      <p:sp>
        <p:nvSpPr>
          <p:cNvPr id="4" name="Text Placeholder 3"/>
          <p:cNvSpPr>
            <a:spLocks noGrp="1"/>
          </p:cNvSpPr>
          <p:nvPr>
            <p:ph type="body" sz="half" idx="2"/>
          </p:nvPr>
        </p:nvSpPr>
        <p:spPr>
          <a:xfrm>
            <a:off x="457200" y="1435101"/>
            <a:ext cx="3008313" cy="3213100"/>
          </a:xfrm>
        </p:spPr>
        <p:txBody>
          <a:bodyPr>
            <a:normAutofit/>
          </a:bodyPr>
          <a:lstStyle/>
          <a:p>
            <a:r>
              <a:rPr lang="en-US" sz="2400" dirty="0" smtClean="0">
                <a:solidFill>
                  <a:srgbClr val="FFC000"/>
                </a:solidFill>
              </a:rPr>
              <a:t>the cocoa tree </a:t>
            </a:r>
            <a:r>
              <a:rPr lang="en-US" sz="2400" dirty="0" smtClean="0">
                <a:solidFill>
                  <a:srgbClr val="FFFF00"/>
                </a:solidFill>
              </a:rPr>
              <a:t>requires  from  45 to 200 inches of annual </a:t>
            </a:r>
          </a:p>
          <a:p>
            <a:r>
              <a:rPr lang="en-US" sz="2400" dirty="0" smtClean="0">
                <a:solidFill>
                  <a:srgbClr val="FFFF00"/>
                </a:solidFill>
              </a:rPr>
              <a:t>Rain fall and good weather  it will  not take wide  fluctation of humidity .</a:t>
            </a:r>
            <a:endParaRPr lang="en-US" sz="2400" dirty="0">
              <a:solidFill>
                <a:srgbClr val="FFFF00"/>
              </a:solidFill>
            </a:endParaRPr>
          </a:p>
        </p:txBody>
      </p:sp>
      <p:pic>
        <p:nvPicPr>
          <p:cNvPr id="1029" name="Picture 5"/>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800600" y="0"/>
            <a:ext cx="4114800" cy="312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descr="C:\Users\g5\AppData\Local\Microsoft\Windows\Temporary Internet Files\Content.IE5\3V3MM0HX\MC900437773[1].wm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0600" y="3048000"/>
            <a:ext cx="4343400" cy="381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401377"/>
      </p:ext>
    </p:extLst>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g5\AppData\Local\Microsoft\Windows\Temporary Internet Files\Content.IE5\JJDIU5X8\MC900250332[1].wm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5" name="Title 4"/>
          <p:cNvSpPr>
            <a:spLocks noGrp="1"/>
          </p:cNvSpPr>
          <p:nvPr>
            <p:ph type="title"/>
          </p:nvPr>
        </p:nvSpPr>
        <p:spPr/>
        <p:txBody>
          <a:bodyPr>
            <a:normAutofit fontScale="90000"/>
          </a:bodyPr>
          <a:lstStyle/>
          <a:p>
            <a:r>
              <a:rPr lang="en-US" dirty="0"/>
              <a:t>T</a:t>
            </a:r>
            <a:r>
              <a:rPr lang="en-US" dirty="0" smtClean="0"/>
              <a:t>he advantages and disadvantages of international</a:t>
            </a:r>
            <a:endParaRPr lang="en-US" dirty="0"/>
          </a:p>
        </p:txBody>
      </p:sp>
      <p:sp>
        <p:nvSpPr>
          <p:cNvPr id="6" name="Content Placeholder 5"/>
          <p:cNvSpPr>
            <a:spLocks noGrp="1"/>
          </p:cNvSpPr>
          <p:nvPr>
            <p:ph sz="half" idx="1"/>
          </p:nvPr>
        </p:nvSpPr>
        <p:spPr/>
        <p:txBody>
          <a:bodyPr/>
          <a:lstStyle/>
          <a:p>
            <a:r>
              <a:rPr lang="en-US" dirty="0" smtClean="0"/>
              <a:t>The advantages of international trade 1 international trade benefits the economy of countries 2 people get new jobs 3 more variety and quality of  products become available.4  social welfare .</a:t>
            </a:r>
          </a:p>
          <a:p>
            <a:endParaRPr lang="en-US" dirty="0" smtClean="0"/>
          </a:p>
        </p:txBody>
      </p:sp>
      <p:sp>
        <p:nvSpPr>
          <p:cNvPr id="7" name="Content Placeholder 6"/>
          <p:cNvSpPr>
            <a:spLocks noGrp="1"/>
          </p:cNvSpPr>
          <p:nvPr>
            <p:ph sz="half" idx="2"/>
          </p:nvPr>
        </p:nvSpPr>
        <p:spPr/>
        <p:txBody>
          <a:bodyPr/>
          <a:lstStyle/>
          <a:p>
            <a:r>
              <a:rPr lang="en-US" dirty="0" smtClean="0"/>
              <a:t>The Disadvantages of international trade 1 credit risk 2 political  risk  3 war 4  regulatory</a:t>
            </a:r>
          </a:p>
          <a:p>
            <a:pPr marL="0" indent="0">
              <a:buNone/>
            </a:pPr>
            <a:r>
              <a:rPr lang="en-US" dirty="0" smtClean="0"/>
              <a:t>Risk. </a:t>
            </a:r>
          </a:p>
          <a:p>
            <a:pPr marL="0" indent="0">
              <a:buNone/>
            </a:pPr>
            <a:endParaRPr lang="en-US" dirty="0"/>
          </a:p>
        </p:txBody>
      </p:sp>
    </p:spTree>
    <p:extLst>
      <p:ext uri="{BB962C8B-B14F-4D97-AF65-F5344CB8AC3E}">
        <p14:creationId xmlns:p14="http://schemas.microsoft.com/office/powerpoint/2010/main" val="3928506107"/>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additive="base">
                                        <p:cTn id="13"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additive="base">
                                        <p:cTn id="19"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261</TotalTime>
  <Words>572</Words>
  <Application>Microsoft Office PowerPoint</Application>
  <PresentationFormat>On-screen Show (4:3)</PresentationFormat>
  <Paragraphs>48</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COCOA</vt:lpstr>
      <vt:lpstr>History of cocoa</vt:lpstr>
      <vt:lpstr>THE ORGIN OF COCOA</vt:lpstr>
      <vt:lpstr>Kuapa kokoo</vt:lpstr>
      <vt:lpstr>Who provides the most cocoa</vt:lpstr>
      <vt:lpstr>THE RIGHT WEATHER FOR THE COCOA</vt:lpstr>
      <vt:lpstr>trinitario</vt:lpstr>
      <vt:lpstr>how tall does the cocoa tree needs to be</vt:lpstr>
      <vt:lpstr>The advantages and disadvantages of international</vt:lpstr>
      <vt:lpstr>forastero</vt:lpstr>
      <vt:lpstr>Transformation at chocolate maker</vt:lpstr>
      <vt:lpstr>The journey of cocoa </vt:lpstr>
      <vt:lpstr>The impact on the environment</vt:lpstr>
      <vt:lpstr>Carbon emissions</vt:lpstr>
      <vt:lpstr>THE WEBSITES WE USED ARE WWW.COOLPLANET GARDEN GUIDES WIKIPEDIA AND CHOCOLATE REVIEW</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G5</dc:creator>
  <cp:lastModifiedBy>g5</cp:lastModifiedBy>
  <cp:revision>29</cp:revision>
  <dcterms:created xsi:type="dcterms:W3CDTF">2011-12-04T08:32:22Z</dcterms:created>
  <dcterms:modified xsi:type="dcterms:W3CDTF">2011-12-08T05:51:12Z</dcterms:modified>
</cp:coreProperties>
</file>